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395" r:id="rId2"/>
    <p:sldId id="402" r:id="rId3"/>
    <p:sldId id="414" r:id="rId4"/>
    <p:sldId id="417" r:id="rId5"/>
    <p:sldId id="403" r:id="rId6"/>
    <p:sldId id="404" r:id="rId7"/>
    <p:sldId id="418" r:id="rId8"/>
    <p:sldId id="419" r:id="rId9"/>
    <p:sldId id="420" r:id="rId10"/>
    <p:sldId id="421" r:id="rId11"/>
    <p:sldId id="422" r:id="rId12"/>
    <p:sldId id="423" r:id="rId13"/>
    <p:sldId id="424" r:id="rId14"/>
    <p:sldId id="425" r:id="rId15"/>
    <p:sldId id="426" r:id="rId16"/>
    <p:sldId id="431" r:id="rId17"/>
    <p:sldId id="427" r:id="rId18"/>
    <p:sldId id="429" r:id="rId19"/>
    <p:sldId id="428" r:id="rId20"/>
    <p:sldId id="430" r:id="rId21"/>
    <p:sldId id="432" r:id="rId22"/>
    <p:sldId id="433" r:id="rId23"/>
    <p:sldId id="434" r:id="rId24"/>
    <p:sldId id="415" r:id="rId25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EZER DA SILVA FREITAS" initials="EDSF" lastIdx="17" clrIdx="0">
    <p:extLst>
      <p:ext uri="{19B8F6BF-5375-455C-9EA6-DF929625EA0E}">
        <p15:presenceInfo xmlns:p15="http://schemas.microsoft.com/office/powerpoint/2012/main" userId="S-1-5-21-2508283309-225993974-3202289813-2569" providerId="AD"/>
      </p:ext>
    </p:extLst>
  </p:cmAuthor>
  <p:cmAuthor id="2" name="ANDREA CALASSA DA SILVA" initials="ACDS" lastIdx="4" clrIdx="1">
    <p:extLst>
      <p:ext uri="{19B8F6BF-5375-455C-9EA6-DF929625EA0E}">
        <p15:presenceInfo xmlns:p15="http://schemas.microsoft.com/office/powerpoint/2012/main" userId="S-1-5-21-2508283309-225993974-3202289813-163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42" autoAdjust="0"/>
    <p:restoredTop sz="94660"/>
  </p:normalViewPr>
  <p:slideViewPr>
    <p:cSldViewPr snapToGrid="0">
      <p:cViewPr varScale="1">
        <p:scale>
          <a:sx n="72" d="100"/>
          <a:sy n="72" d="100"/>
        </p:scale>
        <p:origin x="9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228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91B76-6CFC-4800-90A4-08D8BE671F49}" type="datetimeFigureOut">
              <a:rPr lang="pt-BR" smtClean="0"/>
              <a:t>29/01/2020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A7EA3-B01C-46DC-BA13-0FC1A854C2D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6966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60ED6-6FFC-4E77-9626-1A9205952194}" type="datetimeFigureOut">
              <a:rPr lang="pt-BR" smtClean="0"/>
              <a:t>29/01/2020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59153-7DF7-4E22-AC5E-5FFA2C20DAD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0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59153-7DF7-4E22-AC5E-5FFA2C20DADE}" type="slidenum">
              <a:rPr lang="pt-BR" smtClean="0"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29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0043-3813-4516-838B-2C4BD6D06460}" type="datetime1">
              <a:rPr lang="pt-BR" smtClean="0"/>
              <a:t>29/01/2020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5699-3651-47D8-833D-F9F90B85C59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6224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1209-B3D2-4F24-89AD-77AE9FA0DA1E}" type="datetime1">
              <a:rPr lang="pt-BR" smtClean="0"/>
              <a:t>29/01/2020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5699-3651-47D8-833D-F9F90B85C59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986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AD92-3825-49F3-8BD1-A9FCFEDB0602}" type="datetime1">
              <a:rPr lang="pt-BR" smtClean="0"/>
              <a:t>29/01/2020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5699-3651-47D8-833D-F9F90B85C59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5566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8F363-66F5-4E20-8A36-0904D0A874A8}" type="datetime1">
              <a:rPr lang="pt-BR" smtClean="0"/>
              <a:t>29/01/2020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5699-3651-47D8-833D-F9F90B85C59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9664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A98F-0EA4-4176-A726-EDC00EE9AA9C}" type="datetime1">
              <a:rPr lang="pt-BR" smtClean="0"/>
              <a:t>29/01/2020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5699-3651-47D8-833D-F9F90B85C59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325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22AB-F194-48C2-B1E2-3F4145018E54}" type="datetime1">
              <a:rPr lang="pt-BR" smtClean="0"/>
              <a:t>29/01/2020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5699-3651-47D8-833D-F9F90B85C59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38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9952-F06C-4C39-9DB8-83854D175A21}" type="datetime1">
              <a:rPr lang="pt-BR" smtClean="0"/>
              <a:t>29/01/2020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5699-3651-47D8-833D-F9F90B85C59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284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6F841-8FBC-4E2F-A121-12CBB195CD42}" type="datetime1">
              <a:rPr lang="pt-BR" smtClean="0"/>
              <a:t>29/01/2020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5699-3651-47D8-833D-F9F90B85C59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387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5CF8-29FF-435B-9031-B1FA325D8247}" type="datetime1">
              <a:rPr lang="pt-BR" smtClean="0"/>
              <a:t>29/01/2020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5699-3651-47D8-833D-F9F90B85C59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852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BD58-ECAD-4212-9615-F9C1A05BD4DC}" type="datetime1">
              <a:rPr lang="pt-BR" smtClean="0"/>
              <a:t>29/01/2020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5699-3651-47D8-833D-F9F90B85C59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17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1969-7763-422F-BAF8-892C1AEA8D37}" type="datetime1">
              <a:rPr lang="pt-BR" smtClean="0"/>
              <a:t>29/01/2020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5699-3651-47D8-833D-F9F90B85C59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5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2B7CD-3BB6-472C-B94B-A069502E0113}" type="datetime1">
              <a:rPr lang="pt-BR" smtClean="0"/>
              <a:t>29/01/2020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35699-3651-47D8-833D-F9F90B85C59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393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tcm.go.gov.br/ticket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3.png"/><Relationship Id="rId2" Type="http://schemas.openxmlformats.org/officeDocument/2006/relationships/image" Target="../media/image4.jp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cm.go.gov.br/site/transparencia/consulta-de-contratos-de-pessoal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cm.go.gov.br/colare-pessoal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cm.go.gov.br/passaporte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0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cm.go.gov.br/sophos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g"/><Relationship Id="rId5" Type="http://schemas.openxmlformats.org/officeDocument/2006/relationships/image" Target="../media/image2.png"/><Relationship Id="rId4" Type="http://schemas.openxmlformats.org/officeDocument/2006/relationships/hyperlink" Target="https://portal.tcm.go.gov.br/ead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cm.go.gov.br/colare-pessoal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498362" y="3496973"/>
            <a:ext cx="9144000" cy="2387600"/>
          </a:xfrm>
        </p:spPr>
        <p:txBody>
          <a:bodyPr>
            <a:noAutofit/>
          </a:bodyPr>
          <a:lstStyle/>
          <a:p>
            <a:br>
              <a:rPr lang="pt-BR" sz="4400" dirty="0">
                <a:latin typeface="Academy Engraved LET" pitchFamily="2" charset="0"/>
              </a:rPr>
            </a:br>
            <a:br>
              <a:rPr lang="pt-BR" sz="4400" dirty="0">
                <a:latin typeface="Academy Engraved LET" pitchFamily="2" charset="0"/>
              </a:rPr>
            </a:br>
            <a:br>
              <a:rPr lang="pt-BR" sz="4400" dirty="0">
                <a:latin typeface="Academy Engraved LET" pitchFamily="2" charset="0"/>
              </a:rPr>
            </a:br>
            <a:br>
              <a:rPr lang="pt-BR" sz="4400" dirty="0">
                <a:latin typeface="Academy Engraved LET" pitchFamily="2" charset="0"/>
              </a:rPr>
            </a:br>
            <a:br>
              <a:rPr lang="pt-BR" sz="4400" dirty="0">
                <a:latin typeface="Academy Engraved LET" pitchFamily="2" charset="0"/>
              </a:rPr>
            </a:br>
            <a:br>
              <a:rPr lang="pt-BR" sz="4400" dirty="0">
                <a:latin typeface="Academy Engraved LET" pitchFamily="2" charset="0"/>
              </a:rPr>
            </a:br>
            <a:br>
              <a:rPr lang="pt-BR" sz="4400" dirty="0">
                <a:latin typeface="Academy Engraved LET" pitchFamily="2" charset="0"/>
              </a:rPr>
            </a:br>
            <a:br>
              <a:rPr lang="pt-BR" sz="4400">
                <a:latin typeface="Academy Engraved LET" pitchFamily="2" charset="0"/>
              </a:rPr>
            </a:br>
            <a:r>
              <a:rPr lang="pt-BR" sz="7200" b="1"/>
              <a:t>COLARE </a:t>
            </a:r>
            <a:r>
              <a:rPr lang="pt-BR" sz="7200" b="1" dirty="0"/>
              <a:t>PESSOAL</a:t>
            </a:r>
            <a:br>
              <a:rPr lang="pt-BR" sz="7200" b="1" dirty="0"/>
            </a:br>
            <a:r>
              <a:rPr lang="pt-BR" sz="5400" b="1" dirty="0"/>
              <a:t>Passos para adequação</a:t>
            </a:r>
            <a:br>
              <a:rPr lang="pt-BR" sz="7200" b="1" dirty="0"/>
            </a:br>
            <a:br>
              <a:rPr lang="pt-BR" sz="2800" b="1" dirty="0"/>
            </a:br>
            <a:br>
              <a:rPr lang="pt-BR" sz="2800" b="1" dirty="0"/>
            </a:br>
            <a:r>
              <a:rPr lang="pt-BR" sz="2800" b="1" dirty="0"/>
              <a:t>Secretaria de Atos de Pessoal</a:t>
            </a:r>
            <a:br>
              <a:rPr lang="pt-BR" sz="2800" b="1" dirty="0"/>
            </a:br>
            <a:br>
              <a:rPr lang="pt-BR" sz="2800" b="1" dirty="0"/>
            </a:br>
            <a:r>
              <a:rPr lang="pt-BR" sz="2800" b="1" dirty="0"/>
              <a:t>2020</a:t>
            </a:r>
            <a:endParaRPr lang="pt-B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CMGO Envio de D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80" y="141612"/>
            <a:ext cx="1331899" cy="97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agem 30">
            <a:extLst>
              <a:ext uri="{FF2B5EF4-FFF2-40B4-BE49-F238E27FC236}">
                <a16:creationId xmlns:a16="http://schemas.microsoft.com/office/drawing/2014/main" id="{1E950A5F-74AF-4930-8111-27B3E11DB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3366" y="230722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9478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09897" y="883237"/>
            <a:ext cx="1128609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5º PASSO – PLANEJAR COMO OBTER AS NOVAS INFORMAÇÕES EXIGIDAS PELO COLARE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Sabendo quais são as novas informações exigidas, deve-se planejar como obtê-las.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Deve-se definir: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Qual o dado/informação/documento que se pretende obter;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Quem é o responsável pela aquela tarefa;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Como ele deve obter as informações (procedimento);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Instrumentos necessários;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Prazo que a pessoa tem para realizar a tarefa;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Forma como ele deve entregar (ex. digitalizado em PDF-A);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Exemplos:</a:t>
            </a:r>
          </a:p>
          <a:p>
            <a:pPr>
              <a:lnSpc>
                <a:spcPct val="150000"/>
              </a:lnSpc>
            </a:pPr>
            <a:endParaRPr lang="pt-BR" sz="2000" dirty="0"/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pt-BR" sz="2000" dirty="0"/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250475"/>
              </p:ext>
            </p:extLst>
          </p:nvPr>
        </p:nvGraphicFramePr>
        <p:xfrm>
          <a:off x="1060092" y="4663471"/>
          <a:ext cx="1038570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47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5254">
                <a:tc gridSpan="2">
                  <a:txBody>
                    <a:bodyPr/>
                    <a:lstStyle/>
                    <a:p>
                      <a:r>
                        <a:rPr lang="pt-BR" sz="1400" dirty="0"/>
                        <a:t>Dado a ser obtido: FOTO ATUALIZADA DO SERVIDOR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sz="1400" dirty="0"/>
                        <a:t>Responsável pela tarefa: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Fulano, assistente do RH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sz="1400" dirty="0"/>
                        <a:t>Forma de execução: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Chamar cada pessoa para ir ao RH e tirar foto pela webcam na</a:t>
                      </a:r>
                      <a:r>
                        <a:rPr lang="pt-BR" sz="1400" baseline="0" dirty="0"/>
                        <a:t> hora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sz="1400" dirty="0"/>
                        <a:t>Instrumentos: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Webcam conectada ao computador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sz="1400" dirty="0"/>
                        <a:t>Prazo</a:t>
                      </a:r>
                      <a:r>
                        <a:rPr lang="pt-BR" sz="1400" baseline="0" dirty="0"/>
                        <a:t> para a conclusão: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Duas semanas (até </a:t>
                      </a:r>
                      <a:r>
                        <a:rPr lang="pt-BR" sz="1400" dirty="0" err="1"/>
                        <a:t>dd</a:t>
                      </a:r>
                      <a:r>
                        <a:rPr lang="pt-BR" sz="1400" dirty="0"/>
                        <a:t>/mm/aa)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sz="1400" dirty="0"/>
                        <a:t>Como deve ser entregue: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Deve-se já salvar no computador</a:t>
                      </a:r>
                      <a:r>
                        <a:rPr lang="pt-BR" sz="1400" baseline="0" dirty="0"/>
                        <a:t> na hora e já lançar no sistema de gestão de pessoal da prefeitura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242" name="Imagem 30">
            <a:extLst>
              <a:ext uri="{FF2B5EF4-FFF2-40B4-BE49-F238E27FC236}">
                <a16:creationId xmlns:a16="http://schemas.microsoft.com/office/drawing/2014/main" id="{3318A91D-0B14-4D0E-BB51-69E15F768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923" y="204093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365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09897" y="883237"/>
            <a:ext cx="1128609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6º PASSO – EXECUTAR O PLANEJAMENTO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Para a execução do planejado, pode o município lançar mão de várias estratégias.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Realização de mutirão (convocar servidores de outras áreas para realizar a atividade);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Realizar recadastramento dos servidores;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Convocar servidores a comparecer ao RH ou prestar alguma informação;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Contratar empresas especializadas (ex. digitalização, consolidação de leis, organização documental);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Regulamentação de procedimentos (ex. até que data deve ser encaminhadas as frequências, fluxo processual de solicitação de um adicional, etc.).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Dúvidas comuns: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E se o servidor não atender o recadastramento? 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E se o servidor não atender uma convocação para comparecer ao RH? 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E se o servidor se recusar a abrir uma conta bancária para receber o pagamento?</a:t>
            </a:r>
          </a:p>
          <a:p>
            <a:pPr lvl="2">
              <a:lnSpc>
                <a:spcPct val="150000"/>
              </a:lnSpc>
            </a:pPr>
            <a:r>
              <a:rPr lang="pt-BR" sz="2000" u="sng" dirty="0"/>
              <a:t>Resposta: Suspensão do pagamento e instauração de Processo Administrativo Disciplinar (PAD).</a:t>
            </a:r>
          </a:p>
          <a:p>
            <a:pPr>
              <a:lnSpc>
                <a:spcPct val="150000"/>
              </a:lnSpc>
            </a:pPr>
            <a:endParaRPr lang="pt-BR" sz="2000" dirty="0"/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pt-BR" sz="2000" dirty="0"/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Imagem 30">
            <a:extLst>
              <a:ext uri="{FF2B5EF4-FFF2-40B4-BE49-F238E27FC236}">
                <a16:creationId xmlns:a16="http://schemas.microsoft.com/office/drawing/2014/main" id="{4EE06BD1-64D0-4F9D-B08D-72371B8D1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2392" y="207336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112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09897" y="1178463"/>
            <a:ext cx="1128609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7º PASSO – VERIFICAR AS INFORMAÇÕES ANTIGAS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dirty="0"/>
              <a:t>Muitas informações já estavam no sistema da prefeitura/câmara e caso queira reaproveitar tais dados, é necessário conferir se estão corretos e atualizados.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b="1" dirty="0"/>
              <a:t>O </a:t>
            </a:r>
            <a:r>
              <a:rPr lang="pt-BR" sz="2400" b="1" dirty="0" err="1"/>
              <a:t>Colare</a:t>
            </a:r>
            <a:r>
              <a:rPr lang="pt-BR" sz="2400" b="1" dirty="0"/>
              <a:t> Pessoal NÃO IRÁ COMPARAR AS INFORMAÇÕES COM AS DO ANALISADOR WEB, por isso é o momento de se corrigir TODAS as informações a serem enviadas ao TCMGO, mesmo que no analisador estiver enviado de forma diferente.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- Esse é o momento de passar a régua e corrigir tudo (ex. reformular a estrutura de cargos e salários através de lei, etc.).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pt-BR" sz="2000" dirty="0"/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Imagem 30">
            <a:extLst>
              <a:ext uri="{FF2B5EF4-FFF2-40B4-BE49-F238E27FC236}">
                <a16:creationId xmlns:a16="http://schemas.microsoft.com/office/drawing/2014/main" id="{7D6621F3-226B-4CDA-840F-3FC437381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9140" y="241194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512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09897" y="1106757"/>
            <a:ext cx="1128609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8º PASSO – ADOÇÃO DE MEDIDAS LEGAIS DE CORREÇÃO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No decorrer da adequação do sistema do município ao </a:t>
            </a:r>
            <a:r>
              <a:rPr lang="pt-BR" sz="2000" dirty="0" err="1"/>
              <a:t>Colare</a:t>
            </a:r>
            <a:r>
              <a:rPr lang="pt-BR" sz="2000" dirty="0"/>
              <a:t> Pessoal, se verificará que muitas vezes tem se agido a muitos anos sem amparo legal, ou deparou-se com alguma irregularidade.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u="sng" dirty="0"/>
              <a:t>Esse é o momento de corrigir para enviar as informações corretas ao TCMGO.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Para corrigir talvez se faça necessário a adoção de medias, como por exemplo: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Enviar à Câmara projeto de lei para adequar algo que não possua amparo legal (ex. quantidade de cargos não bate com o fixado em lei, </a:t>
            </a:r>
            <a:r>
              <a:rPr lang="pt-BR" sz="2000" dirty="0" err="1"/>
              <a:t>etc</a:t>
            </a:r>
            <a:r>
              <a:rPr lang="pt-BR" sz="2000" dirty="0"/>
              <a:t>);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Mudar as rotinas administrativas (ex. fechar a folha dia 20 para dar tempo de inserir todas as informações, impedir a pessoa de trabalhar sem antes ter sido nomeado e entregar a documentação ao RH, passar a expedir atos adm. de lotação, </a:t>
            </a:r>
            <a:r>
              <a:rPr lang="pt-BR" sz="2000" dirty="0" err="1"/>
              <a:t>etc</a:t>
            </a:r>
            <a:r>
              <a:rPr lang="pt-BR" sz="2000" dirty="0"/>
              <a:t>).</a:t>
            </a: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Imagem 30">
            <a:extLst>
              <a:ext uri="{FF2B5EF4-FFF2-40B4-BE49-F238E27FC236}">
                <a16:creationId xmlns:a16="http://schemas.microsoft.com/office/drawing/2014/main" id="{041AF47D-6867-432D-B952-D989C01D8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92" y="215330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63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09897" y="751157"/>
            <a:ext cx="1128609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DICAS ÚTEIS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dirty="0"/>
              <a:t>Evitar as frases: </a:t>
            </a:r>
            <a:r>
              <a:rPr lang="pt-BR" sz="2400" b="1" dirty="0"/>
              <a:t>“Eu sempre fiz assim e o TCMGO nunca barrou!</a:t>
            </a:r>
            <a:r>
              <a:rPr lang="pt-BR" sz="2400" dirty="0"/>
              <a:t>” e </a:t>
            </a:r>
            <a:r>
              <a:rPr lang="pt-BR" sz="2400" b="1" dirty="0"/>
              <a:t>“Na prefeitura/câmara X eles fazem assim e eles nunca tiveram problema!”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b="1" dirty="0"/>
              <a:t>Não inventar dados!</a:t>
            </a:r>
            <a:r>
              <a:rPr lang="pt-BR" sz="2400" dirty="0"/>
              <a:t> (verificar com o TCMGO e com a empresa de software contratada como o dado deve ser informado ou se ele é obrigatório)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b="1" dirty="0"/>
              <a:t>Procurar se informar antes de pedir ajuda!</a:t>
            </a:r>
            <a:r>
              <a:rPr lang="pt-BR" sz="2400" dirty="0"/>
              <a:t> (site do TCMGO, empresa de software contratada, cursos do </a:t>
            </a:r>
            <a:r>
              <a:rPr lang="pt-BR" sz="2400" dirty="0" err="1"/>
              <a:t>Colare</a:t>
            </a:r>
            <a:r>
              <a:rPr lang="pt-BR" sz="2400" dirty="0"/>
              <a:t> Pessoal do TCMGO)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b="1" dirty="0"/>
              <a:t>Pedir ajuda através dos canais adequados</a:t>
            </a:r>
            <a:r>
              <a:rPr lang="pt-BR" sz="2400" dirty="0"/>
              <a:t>: 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Fórum de dúvida dos cursos do </a:t>
            </a:r>
            <a:r>
              <a:rPr lang="pt-BR" sz="2000" dirty="0" err="1"/>
              <a:t>Colare</a:t>
            </a:r>
            <a:r>
              <a:rPr lang="pt-BR" sz="2000" dirty="0"/>
              <a:t> Pessoal do TCMGO;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Sistema ticket (TCM Responde): </a:t>
            </a:r>
            <a:r>
              <a:rPr lang="pt-BR" sz="2000" dirty="0">
                <a:hlinkClick r:id="rId3"/>
              </a:rPr>
              <a:t>https://tcm.go.gov.br/ticket/</a:t>
            </a:r>
            <a:endParaRPr lang="pt-BR" sz="2000" dirty="0"/>
          </a:p>
          <a:p>
            <a:pPr marL="800100" lvl="1" indent="-342900">
              <a:buFontTx/>
              <a:buChar char="-"/>
            </a:pPr>
            <a:r>
              <a:rPr lang="pt-BR" sz="2000" dirty="0"/>
              <a:t>Telefone: 	SAP dúvidas jurídicas e administrativas (62) 3216-6262</a:t>
            </a:r>
          </a:p>
          <a:p>
            <a:pPr lvl="4"/>
            <a:r>
              <a:rPr lang="pt-BR" sz="2000" dirty="0"/>
              <a:t>SGT dúvidas técnicas e de sistema (62) 3216-6289</a:t>
            </a: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Imagem 30">
            <a:extLst>
              <a:ext uri="{FF2B5EF4-FFF2-40B4-BE49-F238E27FC236}">
                <a16:creationId xmlns:a16="http://schemas.microsoft.com/office/drawing/2014/main" id="{C9F40A1D-A74E-4864-A0A2-91687ADC9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7105" y="323598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1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86863" y="786326"/>
            <a:ext cx="1150913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PRINCIPAIS DÚVIDAS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dirty="0"/>
              <a:t>Como ficou o prazo de envio? Foi prorrogado?</a:t>
            </a:r>
          </a:p>
          <a:p>
            <a:endParaRPr lang="pt-BR" sz="2000" i="1" dirty="0"/>
          </a:p>
          <a:p>
            <a:r>
              <a:rPr lang="pt-BR" sz="2000" b="1" dirty="0"/>
              <a:t>IN 10/19: </a:t>
            </a:r>
          </a:p>
          <a:p>
            <a:r>
              <a:rPr lang="pt-BR" sz="2000" i="1" dirty="0"/>
              <a:t>Art. 2º (...)</a:t>
            </a:r>
          </a:p>
          <a:p>
            <a:r>
              <a:rPr lang="pt-BR" sz="2000" i="1" dirty="0"/>
              <a:t>§ 3º Os prazos para o envio dos dados de Legislação, Cargos, Verbas, Cadastro de Pessoas, Concurso Público, Processo Seletivo Simplificado, Homologação, Admissão de Pessoal e Dados Previdenciários, referentes ao mês de janeiro de 2020, serão contados a partir de 1º de fevereiro de 2020.</a:t>
            </a:r>
          </a:p>
          <a:p>
            <a:endParaRPr lang="pt-BR" sz="2000" i="1" dirty="0"/>
          </a:p>
          <a:p>
            <a:r>
              <a:rPr lang="pt-BR" sz="2000" i="1" dirty="0"/>
              <a:t>§ 4º Os prazos para o envio dos dados da Folha de Pagamento, da Execução Orçamentária da Folha de Pagamento, da Vida Funcional, dos Subsídios, da Aposentadoria e da Pensão, referentes aos meses de janeiro e fevereiro de 2020, serão contados a partir de 1º de março de 2020.</a:t>
            </a:r>
          </a:p>
          <a:p>
            <a:pPr>
              <a:lnSpc>
                <a:spcPct val="150000"/>
              </a:lnSpc>
            </a:pPr>
            <a:r>
              <a:rPr lang="pt-BR" sz="2000" b="1" u="sng" dirty="0">
                <a:solidFill>
                  <a:srgbClr val="FF0000"/>
                </a:solidFill>
              </a:rPr>
              <a:t>Prazo geral de envio: 15 dias corridos</a:t>
            </a: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2" name="Imagem 30">
            <a:extLst>
              <a:ext uri="{FF2B5EF4-FFF2-40B4-BE49-F238E27FC236}">
                <a16:creationId xmlns:a16="http://schemas.microsoft.com/office/drawing/2014/main" id="{19E82F72-E8E6-41C9-88D8-085BBD7AD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0779" y="241194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082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86863" y="786326"/>
            <a:ext cx="1150913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PRINCIPAIS DÚVIDAS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dirty="0"/>
              <a:t>Como ficou o prazo de envio? Foi prorrogado? (cont. 1)</a:t>
            </a:r>
          </a:p>
          <a:p>
            <a:endParaRPr lang="pt-BR" sz="2000" b="1" dirty="0"/>
          </a:p>
          <a:p>
            <a:r>
              <a:rPr lang="pt-BR" sz="2000" b="1" dirty="0"/>
              <a:t>Ordem de Serviço (OS) nº 31/19 </a:t>
            </a:r>
          </a:p>
          <a:p>
            <a:endParaRPr lang="pt-BR" sz="2000" b="1" dirty="0"/>
          </a:p>
          <a:p>
            <a:r>
              <a:rPr lang="pt-BR" sz="2000" i="1" dirty="0"/>
              <a:t>Art. 2º Autorizar a Divisão Protocolo a receber e protocolizar concomitantemente em meio físico e digital de janeiro a 31 de março de 2020 os processos relativos aos seguintes assuntos:</a:t>
            </a:r>
          </a:p>
          <a:p>
            <a:r>
              <a:rPr lang="pt-BR" sz="2000" i="1" dirty="0"/>
              <a:t>I - aposentadoria;</a:t>
            </a:r>
          </a:p>
          <a:p>
            <a:r>
              <a:rPr lang="pt-BR" sz="2000" i="1" dirty="0"/>
              <a:t>II – pensão;</a:t>
            </a:r>
          </a:p>
          <a:p>
            <a:r>
              <a:rPr lang="pt-BR" sz="2000" i="1" dirty="0"/>
              <a:t>III - a editais de concurso público;</a:t>
            </a:r>
          </a:p>
          <a:p>
            <a:r>
              <a:rPr lang="pt-BR" sz="2000" i="1" dirty="0"/>
              <a:t>IV - processo seletivo público;</a:t>
            </a:r>
          </a:p>
          <a:p>
            <a:r>
              <a:rPr lang="pt-BR" sz="2000" i="1" dirty="0"/>
              <a:t>V - processo seletivo simplificado.</a:t>
            </a:r>
          </a:p>
          <a:p>
            <a:endParaRPr lang="pt-BR" sz="2000" i="1" dirty="0"/>
          </a:p>
          <a:p>
            <a:r>
              <a:rPr lang="pt-BR" sz="2000" b="1" u="sng" dirty="0">
                <a:solidFill>
                  <a:srgbClr val="FF0000"/>
                </a:solidFill>
              </a:rPr>
              <a:t>Prazo foi prorrogado? Não</a:t>
            </a:r>
          </a:p>
          <a:p>
            <a:r>
              <a:rPr lang="pt-BR" sz="2000" b="1" u="sng" dirty="0">
                <a:solidFill>
                  <a:srgbClr val="0070C0"/>
                </a:solidFill>
              </a:rPr>
              <a:t>Mas o TCMGO sabe das dificuldades que todos estão enfrentando e levará isso em consideração para fins de aplicação de sanção</a:t>
            </a:r>
            <a:endParaRPr lang="pt-BR" sz="2000" dirty="0">
              <a:solidFill>
                <a:srgbClr val="0070C0"/>
              </a:solidFill>
            </a:endParaRP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Imagem 30">
            <a:extLst>
              <a:ext uri="{FF2B5EF4-FFF2-40B4-BE49-F238E27FC236}">
                <a16:creationId xmlns:a16="http://schemas.microsoft.com/office/drawing/2014/main" id="{1D8C1A07-F4DA-4CD8-8214-D878BE4E2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8437" y="323598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66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09897" y="786326"/>
            <a:ext cx="1139160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PRINCIPAIS DÚVIDAS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dirty="0"/>
              <a:t>Vou ter que digitalizar todo o dossiê? Quais documentos devo digitalizar?</a:t>
            </a:r>
          </a:p>
          <a:p>
            <a:pPr lvl="1"/>
            <a:r>
              <a:rPr lang="pt-BR" sz="2000" b="1" dirty="0"/>
              <a:t>Legislação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Legislação municipal de pessoal e seus anexos (quais? – fazer o curso </a:t>
            </a:r>
            <a:r>
              <a:rPr lang="pt-BR" sz="2000" dirty="0" err="1"/>
              <a:t>EaD</a:t>
            </a:r>
            <a:r>
              <a:rPr lang="pt-BR" sz="2000" dirty="0"/>
              <a:t> da Escola de Contas);</a:t>
            </a:r>
          </a:p>
          <a:p>
            <a:pPr lvl="1"/>
            <a:r>
              <a:rPr lang="pt-BR" sz="2000" b="1" dirty="0"/>
              <a:t>Cadastro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Foto 3x4 (todos os servidores);</a:t>
            </a:r>
          </a:p>
          <a:p>
            <a:pPr lvl="1"/>
            <a:r>
              <a:rPr lang="pt-BR" sz="2000" b="1" dirty="0"/>
              <a:t>Concurso e Processo Seletivo Simplificado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Doc. de solicitação de concurso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Edital de processo seletivo simplificado (PSS)/concurso público e seus anexos (a partir de 31/03/20); 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Decreto de excepcional interesse público de PSS 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Comprovante de publicação de concurso/PSS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Doc. de designação de comissão de concurso/PSS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Doc. de designação de banca de concurso/PSS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Doc. homologação de concurso/PSS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Comprovante de publicação da homologação de concurso/PSS (a partir de 31/03/20);</a:t>
            </a: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0" name="Imagem 30">
            <a:extLst>
              <a:ext uri="{FF2B5EF4-FFF2-40B4-BE49-F238E27FC236}">
                <a16:creationId xmlns:a16="http://schemas.microsoft.com/office/drawing/2014/main" id="{C7156311-0C63-4464-B08D-14CE2E479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923" y="323598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838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09897" y="786326"/>
            <a:ext cx="1139160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PRINCIPAIS DÚVIDAS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dirty="0"/>
              <a:t>Quais documentos devo digitalizar? (cont. 1)</a:t>
            </a:r>
          </a:p>
          <a:p>
            <a:pPr lvl="1"/>
            <a:r>
              <a:rPr lang="pt-BR" sz="2000" b="1" dirty="0"/>
              <a:t>Admissão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Doc. comprovação de desistência/final de fila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Ato de nomeação do servidor (todos os servidores);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Manifestação do controle interno sobre a admissão de efetivo (a partir de </a:t>
            </a:r>
            <a:r>
              <a:rPr lang="pt-BR" sz="2000" dirty="0" err="1"/>
              <a:t>jan</a:t>
            </a:r>
            <a:r>
              <a:rPr lang="pt-BR" sz="2000" dirty="0"/>
              <a:t>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Comprovante de escolaridade (a partir de </a:t>
            </a:r>
            <a:r>
              <a:rPr lang="pt-BR" sz="2000" dirty="0" err="1"/>
              <a:t>jan</a:t>
            </a:r>
            <a:r>
              <a:rPr lang="pt-BR" sz="2000" dirty="0"/>
              <a:t>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Laudo médico admissional (a partir de </a:t>
            </a:r>
            <a:r>
              <a:rPr lang="pt-BR" sz="2000" dirty="0" err="1"/>
              <a:t>jan</a:t>
            </a:r>
            <a:r>
              <a:rPr lang="pt-BR" sz="2000" dirty="0"/>
              <a:t>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Declaração de acumulação de cargo (a partir de </a:t>
            </a:r>
            <a:r>
              <a:rPr lang="pt-BR" sz="2000" dirty="0" err="1"/>
              <a:t>jan</a:t>
            </a:r>
            <a:r>
              <a:rPr lang="pt-BR" sz="2000" dirty="0"/>
              <a:t>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Declaração de nepotismo (a partir de </a:t>
            </a:r>
            <a:r>
              <a:rPr lang="pt-BR" sz="2000" dirty="0" err="1"/>
              <a:t>jan</a:t>
            </a:r>
            <a:r>
              <a:rPr lang="pt-BR" sz="2000" dirty="0"/>
              <a:t>/20);</a:t>
            </a:r>
          </a:p>
          <a:p>
            <a:pPr lvl="1"/>
            <a:r>
              <a:rPr lang="pt-BR" sz="2000" b="1" dirty="0"/>
              <a:t>Folha de pagamento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Ato concessório de vantagem pecuniária (todos os servidores que estejam na folha de pagamento);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Ato concessório de promoção/progressão (todos os servidores que estejam na folha de pagamento);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Ato que determina algum desconto (todos os servidores que estejam na folha de pagamento);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Decisões judiciais que concedem vantagem ou determina desconto (todos os servidores que estejam na folha de pagamento);</a:t>
            </a: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4" name="Imagem 30">
            <a:extLst>
              <a:ext uri="{FF2B5EF4-FFF2-40B4-BE49-F238E27FC236}">
                <a16:creationId xmlns:a16="http://schemas.microsoft.com/office/drawing/2014/main" id="{5A735F4D-042F-447C-9C40-E9B5F49F6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923" y="390244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739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09897" y="786326"/>
            <a:ext cx="1139160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PRINCIPAIS DÚVIDAS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dirty="0"/>
              <a:t>Quais documentos devo digitalizar? (cont. 2)</a:t>
            </a:r>
          </a:p>
          <a:p>
            <a:pPr lvl="1"/>
            <a:r>
              <a:rPr lang="pt-BR" sz="2000" b="1" dirty="0"/>
              <a:t>Vida funcional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Ato de disposição de servidor (externa – outro Poder ou ente) (todos em vigor a partir de </a:t>
            </a:r>
            <a:r>
              <a:rPr lang="pt-BR" sz="2000" dirty="0" err="1"/>
              <a:t>jan</a:t>
            </a:r>
            <a:r>
              <a:rPr lang="pt-BR" sz="2000" dirty="0"/>
              <a:t>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Ato concessório de licença/afastamento (todos em vigor a partir de </a:t>
            </a:r>
            <a:r>
              <a:rPr lang="pt-BR" sz="2000" dirty="0" err="1"/>
              <a:t>jan</a:t>
            </a:r>
            <a:r>
              <a:rPr lang="pt-BR" sz="2000" dirty="0"/>
              <a:t>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Ato administrativo de lotação (todos os servidores que estejam na folha de pagamento);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Ato administrativo de desligamento (a partir de </a:t>
            </a:r>
            <a:r>
              <a:rPr lang="pt-BR" sz="2000" dirty="0" err="1"/>
              <a:t>jan</a:t>
            </a:r>
            <a:r>
              <a:rPr lang="pt-BR" sz="2000" dirty="0"/>
              <a:t>/20);</a:t>
            </a:r>
          </a:p>
          <a:p>
            <a:pPr lvl="1"/>
            <a:r>
              <a:rPr lang="pt-BR" sz="2000" b="1" dirty="0"/>
              <a:t>Subsídios de agentes políticos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Projeto de Lei/Resolução de fixação/revisão de subsídios (a partir de </a:t>
            </a:r>
            <a:r>
              <a:rPr lang="pt-BR" sz="2000" dirty="0" err="1"/>
              <a:t>jan</a:t>
            </a:r>
            <a:r>
              <a:rPr lang="pt-BR" sz="2000" dirty="0"/>
              <a:t>/20);</a:t>
            </a:r>
          </a:p>
          <a:p>
            <a:pPr lvl="1"/>
            <a:r>
              <a:rPr lang="pt-BR" sz="2000" b="1" dirty="0"/>
              <a:t>Aposentadoria e pensão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Ato concessório de aposentadoria/pensão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Comprovante de publicação da aposentadoria/pensão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Certidão de tempo de contribuição (CTC) e certidão de tempo de serviço (CTS)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Certidão de exposição a gentes nocivos, PPP e LTCAT para aposentadorias especiais (a partir de 31/03/20);</a:t>
            </a: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58" name="Imagem 30">
            <a:extLst>
              <a:ext uri="{FF2B5EF4-FFF2-40B4-BE49-F238E27FC236}">
                <a16:creationId xmlns:a16="http://schemas.microsoft.com/office/drawing/2014/main" id="{BA171B6B-F4C5-46D8-A2F4-8667E9AE0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0" y="323598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062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36421" y="988864"/>
            <a:ext cx="49819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CICLO COMPLETO DA VIDA FUNCIONAL DO SERVIDOR:</a:t>
            </a:r>
            <a:endParaRPr lang="pt-BR" dirty="0"/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9080" y="1258494"/>
            <a:ext cx="1110796" cy="1110796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342" y="1814145"/>
            <a:ext cx="956076" cy="956076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716" y="2989728"/>
            <a:ext cx="950203" cy="950203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074" y="5113497"/>
            <a:ext cx="773100" cy="773100"/>
          </a:xfrm>
          <a:prstGeom prst="rect">
            <a:avLst/>
          </a:prstGeom>
        </p:spPr>
      </p:pic>
      <p:sp>
        <p:nvSpPr>
          <p:cNvPr id="25" name="CaixaDeTexto 24"/>
          <p:cNvSpPr txBox="1"/>
          <p:nvPr/>
        </p:nvSpPr>
        <p:spPr>
          <a:xfrm>
            <a:off x="282739" y="4555234"/>
            <a:ext cx="1743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LEGISLAÇÃO</a:t>
            </a:r>
            <a:endParaRPr lang="pt-BR" b="1" dirty="0"/>
          </a:p>
        </p:txBody>
      </p:sp>
      <p:cxnSp>
        <p:nvCxnSpPr>
          <p:cNvPr id="27" name="Conector angulado 26"/>
          <p:cNvCxnSpPr>
            <a:stCxn id="19" idx="3"/>
            <a:endCxn id="13" idx="1"/>
          </p:cNvCxnSpPr>
          <p:nvPr/>
        </p:nvCxnSpPr>
        <p:spPr>
          <a:xfrm flipV="1">
            <a:off x="1855735" y="2292183"/>
            <a:ext cx="681607" cy="1737524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angulado 27"/>
          <p:cNvCxnSpPr>
            <a:stCxn id="19" idx="3"/>
            <a:endCxn id="23" idx="1"/>
          </p:cNvCxnSpPr>
          <p:nvPr/>
        </p:nvCxnSpPr>
        <p:spPr>
          <a:xfrm>
            <a:off x="1855735" y="4029707"/>
            <a:ext cx="724339" cy="1470340"/>
          </a:xfrm>
          <a:prstGeom prst="bentConnector3">
            <a:avLst>
              <a:gd name="adj1" fmla="val 4737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2510764" y="2655752"/>
            <a:ext cx="1042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CARGO</a:t>
            </a:r>
            <a:endParaRPr lang="pt-BR" b="1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2056507" y="5886597"/>
            <a:ext cx="1891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REMUNERAÇÃO</a:t>
            </a:r>
            <a:endParaRPr lang="pt-BR" b="1" dirty="0"/>
          </a:p>
        </p:txBody>
      </p:sp>
      <p:cxnSp>
        <p:nvCxnSpPr>
          <p:cNvPr id="37" name="Conector angulado 36"/>
          <p:cNvCxnSpPr>
            <a:stCxn id="23" idx="3"/>
            <a:endCxn id="14" idx="1"/>
          </p:cNvCxnSpPr>
          <p:nvPr/>
        </p:nvCxnSpPr>
        <p:spPr>
          <a:xfrm flipV="1">
            <a:off x="3353174" y="3464830"/>
            <a:ext cx="1115542" cy="2035217"/>
          </a:xfrm>
          <a:prstGeom prst="bentConnector3">
            <a:avLst>
              <a:gd name="adj1" fmla="val 56831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ixaDeTexto 39"/>
          <p:cNvSpPr txBox="1"/>
          <p:nvPr/>
        </p:nvSpPr>
        <p:spPr>
          <a:xfrm>
            <a:off x="4004564" y="3959058"/>
            <a:ext cx="1757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CONCURSO</a:t>
            </a:r>
            <a:endParaRPr lang="pt-BR" sz="2400" b="1" dirty="0"/>
          </a:p>
          <a:p>
            <a:pPr algn="ctr"/>
            <a:r>
              <a:rPr lang="pt-BR" sz="1600" b="1" dirty="0"/>
              <a:t>E PROC. SELETIVO</a:t>
            </a:r>
            <a:endParaRPr lang="pt-BR" sz="1200" b="1" dirty="0"/>
          </a:p>
        </p:txBody>
      </p:sp>
      <p:cxnSp>
        <p:nvCxnSpPr>
          <p:cNvPr id="42" name="Conector de seta reta 41"/>
          <p:cNvCxnSpPr>
            <a:stCxn id="64" idx="3"/>
            <a:endCxn id="71" idx="1"/>
          </p:cNvCxnSpPr>
          <p:nvPr/>
        </p:nvCxnSpPr>
        <p:spPr>
          <a:xfrm>
            <a:off x="7459509" y="1813892"/>
            <a:ext cx="91333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ixaDeTexto 43"/>
          <p:cNvSpPr txBox="1"/>
          <p:nvPr/>
        </p:nvSpPr>
        <p:spPr>
          <a:xfrm>
            <a:off x="9973397" y="2330058"/>
            <a:ext cx="1622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ADMISSÃO</a:t>
            </a:r>
            <a:endParaRPr lang="pt-BR" b="1" dirty="0"/>
          </a:p>
        </p:txBody>
      </p:sp>
      <p:cxnSp>
        <p:nvCxnSpPr>
          <p:cNvPr id="59" name="Conector angulado 58"/>
          <p:cNvCxnSpPr>
            <a:stCxn id="13" idx="3"/>
            <a:endCxn id="14" idx="1"/>
          </p:cNvCxnSpPr>
          <p:nvPr/>
        </p:nvCxnSpPr>
        <p:spPr>
          <a:xfrm>
            <a:off x="3493418" y="2292183"/>
            <a:ext cx="975298" cy="1172647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Imagem 6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725" y="1191500"/>
            <a:ext cx="1244784" cy="1244784"/>
          </a:xfrm>
          <a:prstGeom prst="rect">
            <a:avLst/>
          </a:prstGeom>
        </p:spPr>
      </p:pic>
      <p:cxnSp>
        <p:nvCxnSpPr>
          <p:cNvPr id="66" name="Conector angulado 65"/>
          <p:cNvCxnSpPr>
            <a:stCxn id="14" idx="0"/>
            <a:endCxn id="64" idx="1"/>
          </p:cNvCxnSpPr>
          <p:nvPr/>
        </p:nvCxnSpPr>
        <p:spPr>
          <a:xfrm rot="5400000" flipH="1" flipV="1">
            <a:off x="4991353" y="1766357"/>
            <a:ext cx="1175836" cy="1270907"/>
          </a:xfrm>
          <a:prstGeom prst="bentConnector2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ixaDeTexto 66"/>
          <p:cNvSpPr txBox="1"/>
          <p:nvPr/>
        </p:nvSpPr>
        <p:spPr>
          <a:xfrm>
            <a:off x="5779627" y="2349974"/>
            <a:ext cx="2315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HOMOLOGAÇÃO</a:t>
            </a:r>
            <a:endParaRPr lang="pt-BR" b="1" dirty="0"/>
          </a:p>
        </p:txBody>
      </p:sp>
      <p:pic>
        <p:nvPicPr>
          <p:cNvPr id="71" name="Imagem 7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847" y="1215116"/>
            <a:ext cx="1197552" cy="1197552"/>
          </a:xfrm>
          <a:prstGeom prst="rect">
            <a:avLst/>
          </a:prstGeom>
        </p:spPr>
      </p:pic>
      <p:sp>
        <p:nvSpPr>
          <p:cNvPr id="72" name="CaixaDeTexto 71"/>
          <p:cNvSpPr txBox="1"/>
          <p:nvPr/>
        </p:nvSpPr>
        <p:spPr>
          <a:xfrm>
            <a:off x="8206547" y="2334359"/>
            <a:ext cx="1655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CADASTRO</a:t>
            </a:r>
            <a:endParaRPr lang="pt-BR" b="1" dirty="0"/>
          </a:p>
        </p:txBody>
      </p:sp>
      <p:cxnSp>
        <p:nvCxnSpPr>
          <p:cNvPr id="73" name="Conector de seta reta 72"/>
          <p:cNvCxnSpPr>
            <a:stCxn id="71" idx="3"/>
            <a:endCxn id="10" idx="1"/>
          </p:cNvCxnSpPr>
          <p:nvPr/>
        </p:nvCxnSpPr>
        <p:spPr>
          <a:xfrm>
            <a:off x="9570399" y="1813892"/>
            <a:ext cx="598681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upo 82"/>
          <p:cNvGrpSpPr/>
          <p:nvPr/>
        </p:nvGrpSpPr>
        <p:grpSpPr>
          <a:xfrm>
            <a:off x="528597" y="3424089"/>
            <a:ext cx="1327138" cy="1211235"/>
            <a:chOff x="434987" y="2557347"/>
            <a:chExt cx="1672821" cy="1672821"/>
          </a:xfrm>
        </p:grpSpPr>
        <p:pic>
          <p:nvPicPr>
            <p:cNvPr id="19" name="Imagem 1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987" y="2557347"/>
              <a:ext cx="1672821" cy="1672821"/>
            </a:xfrm>
            <a:prstGeom prst="rect">
              <a:avLst/>
            </a:prstGeom>
          </p:spPr>
        </p:pic>
        <p:pic>
          <p:nvPicPr>
            <p:cNvPr id="82" name="Imagem 81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5290" y="2757650"/>
              <a:ext cx="424072" cy="424072"/>
            </a:xfrm>
            <a:prstGeom prst="rect">
              <a:avLst/>
            </a:prstGeom>
          </p:spPr>
        </p:pic>
      </p:grpSp>
      <p:sp>
        <p:nvSpPr>
          <p:cNvPr id="88" name="CaixaDeTexto 87"/>
          <p:cNvSpPr txBox="1"/>
          <p:nvPr/>
        </p:nvSpPr>
        <p:spPr>
          <a:xfrm>
            <a:off x="9907839" y="4324979"/>
            <a:ext cx="17438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FOLHA DE PAGTO</a:t>
            </a:r>
            <a:endParaRPr lang="pt-BR" sz="1600" b="1" dirty="0"/>
          </a:p>
        </p:txBody>
      </p:sp>
      <p:pic>
        <p:nvPicPr>
          <p:cNvPr id="89" name="Imagem 8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017" y="3241309"/>
            <a:ext cx="1023960" cy="1023960"/>
          </a:xfrm>
          <a:prstGeom prst="rect">
            <a:avLst/>
          </a:prstGeom>
        </p:spPr>
      </p:pic>
      <p:cxnSp>
        <p:nvCxnSpPr>
          <p:cNvPr id="90" name="Conector de seta reta 89"/>
          <p:cNvCxnSpPr>
            <a:stCxn id="44" idx="2"/>
            <a:endCxn id="89" idx="0"/>
          </p:cNvCxnSpPr>
          <p:nvPr/>
        </p:nvCxnSpPr>
        <p:spPr>
          <a:xfrm>
            <a:off x="10784810" y="2730168"/>
            <a:ext cx="21187" cy="51114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4" name="Imagem 9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361" y="4127405"/>
            <a:ext cx="1170906" cy="1170906"/>
          </a:xfrm>
          <a:prstGeom prst="rect">
            <a:avLst/>
          </a:prstGeom>
        </p:spPr>
      </p:pic>
      <p:sp>
        <p:nvSpPr>
          <p:cNvPr id="95" name="CaixaDeTexto 94"/>
          <p:cNvSpPr txBox="1"/>
          <p:nvPr/>
        </p:nvSpPr>
        <p:spPr>
          <a:xfrm>
            <a:off x="8095537" y="5095079"/>
            <a:ext cx="225795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VIDA FUNCIONAL</a:t>
            </a:r>
          </a:p>
          <a:p>
            <a:pPr algn="ctr"/>
            <a:r>
              <a:rPr lang="pt-BR" b="1" dirty="0"/>
              <a:t>lotação, afastamentos, disposição, etc.</a:t>
            </a:r>
            <a:endParaRPr lang="pt-BR" sz="1400" b="1" dirty="0"/>
          </a:p>
        </p:txBody>
      </p:sp>
      <p:cxnSp>
        <p:nvCxnSpPr>
          <p:cNvPr id="96" name="Conector de seta reta 95"/>
          <p:cNvCxnSpPr>
            <a:stCxn id="89" idx="1"/>
            <a:endCxn id="88" idx="1"/>
          </p:cNvCxnSpPr>
          <p:nvPr/>
        </p:nvCxnSpPr>
        <p:spPr>
          <a:xfrm flipH="1">
            <a:off x="9907839" y="3753289"/>
            <a:ext cx="386178" cy="92563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ixaDeTexto 105"/>
          <p:cNvSpPr txBox="1"/>
          <p:nvPr/>
        </p:nvSpPr>
        <p:spPr>
          <a:xfrm>
            <a:off x="6198515" y="3726536"/>
            <a:ext cx="20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DESLIGAMENTOS</a:t>
            </a:r>
            <a:endParaRPr lang="pt-BR" b="1" dirty="0"/>
          </a:p>
        </p:txBody>
      </p:sp>
      <p:pic>
        <p:nvPicPr>
          <p:cNvPr id="107" name="Imagem 10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038" y="2934819"/>
            <a:ext cx="844213" cy="844213"/>
          </a:xfrm>
          <a:prstGeom prst="rect">
            <a:avLst/>
          </a:prstGeom>
        </p:spPr>
      </p:pic>
      <p:cxnSp>
        <p:nvCxnSpPr>
          <p:cNvPr id="108" name="Conector de seta reta 107"/>
          <p:cNvCxnSpPr>
            <a:endCxn id="107" idx="3"/>
          </p:cNvCxnSpPr>
          <p:nvPr/>
        </p:nvCxnSpPr>
        <p:spPr>
          <a:xfrm flipH="1" flipV="1">
            <a:off x="7557251" y="3356926"/>
            <a:ext cx="1227826" cy="76972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" name="Imagem 11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642" y="4918363"/>
            <a:ext cx="1052434" cy="1052434"/>
          </a:xfrm>
          <a:prstGeom prst="rect">
            <a:avLst/>
          </a:prstGeom>
        </p:spPr>
      </p:pic>
      <p:pic>
        <p:nvPicPr>
          <p:cNvPr id="113" name="Imagem 11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446" y="4798654"/>
            <a:ext cx="1291851" cy="1291851"/>
          </a:xfrm>
          <a:prstGeom prst="rect">
            <a:avLst/>
          </a:prstGeom>
        </p:spPr>
      </p:pic>
      <p:sp>
        <p:nvSpPr>
          <p:cNvPr id="114" name="CaixaDeTexto 113"/>
          <p:cNvSpPr txBox="1"/>
          <p:nvPr/>
        </p:nvSpPr>
        <p:spPr>
          <a:xfrm>
            <a:off x="6190580" y="5917375"/>
            <a:ext cx="202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APOSENTADORIAS</a:t>
            </a:r>
          </a:p>
        </p:txBody>
      </p:sp>
      <p:sp>
        <p:nvSpPr>
          <p:cNvPr id="115" name="CaixaDeTexto 114"/>
          <p:cNvSpPr txBox="1"/>
          <p:nvPr/>
        </p:nvSpPr>
        <p:spPr>
          <a:xfrm>
            <a:off x="4671265" y="5825528"/>
            <a:ext cx="118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PENSÕES</a:t>
            </a:r>
            <a:endParaRPr lang="pt-BR" sz="1600" b="1" dirty="0"/>
          </a:p>
        </p:txBody>
      </p:sp>
      <p:cxnSp>
        <p:nvCxnSpPr>
          <p:cNvPr id="116" name="Conector de seta reta 115"/>
          <p:cNvCxnSpPr>
            <a:stCxn id="106" idx="2"/>
            <a:endCxn id="112" idx="0"/>
          </p:cNvCxnSpPr>
          <p:nvPr/>
        </p:nvCxnSpPr>
        <p:spPr>
          <a:xfrm>
            <a:off x="7204467" y="4126646"/>
            <a:ext cx="2392" cy="79171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ector de seta reta 122"/>
          <p:cNvCxnSpPr>
            <a:stCxn id="112" idx="1"/>
            <a:endCxn id="113" idx="3"/>
          </p:cNvCxnSpPr>
          <p:nvPr/>
        </p:nvCxnSpPr>
        <p:spPr>
          <a:xfrm flipH="1">
            <a:off x="5843297" y="5444580"/>
            <a:ext cx="837345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Imagem 30">
            <a:extLst>
              <a:ext uri="{FF2B5EF4-FFF2-40B4-BE49-F238E27FC236}">
                <a16:creationId xmlns:a16="http://schemas.microsoft.com/office/drawing/2014/main" id="{9AEC4CE8-2170-4299-B159-31B59F23B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4017" y="208248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608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3" grpId="0"/>
      <p:bldP spid="34" grpId="0"/>
      <p:bldP spid="40" grpId="0"/>
      <p:bldP spid="44" grpId="0"/>
      <p:bldP spid="67" grpId="0"/>
      <p:bldP spid="72" grpId="0"/>
      <p:bldP spid="88" grpId="0"/>
      <p:bldP spid="95" grpId="0"/>
      <p:bldP spid="106" grpId="0"/>
      <p:bldP spid="114" grpId="0"/>
      <p:bldP spid="1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09897" y="786326"/>
            <a:ext cx="1139160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PRINCIPAIS DÚVIDAS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dirty="0"/>
              <a:t>Quais documentos devo digitalizar? (cont. 3)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Laudo médico de aposentadoria por invalidez e acidente em serviço e justificativa de impossibilidade de readaptação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Decisão judicial concessória de aposentadoria/pensão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Certidão de exercício de tempo exclusivo do magistério para aposentadorias especiais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Parecer jurídico da aposentadoria/pensão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Parecer do controle interno sobre os documentos da aposentadoria/pensão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Doc. Comprobatório da dependência nos casos de pensão (a partir de 31/03/20).</a:t>
            </a:r>
          </a:p>
          <a:p>
            <a:pPr marL="800100" lvl="1" indent="-342900">
              <a:buFontTx/>
              <a:buChar char="-"/>
            </a:pPr>
            <a:endParaRPr lang="pt-BR" sz="2000" dirty="0"/>
          </a:p>
          <a:p>
            <a:pPr marL="800100" lvl="1" indent="-342900">
              <a:buFontTx/>
              <a:buChar char="-"/>
            </a:pPr>
            <a:endParaRPr lang="pt-BR" sz="2000" dirty="0"/>
          </a:p>
          <a:p>
            <a:pPr marL="0" lvl="1"/>
            <a:r>
              <a:rPr lang="pt-BR" sz="2400" b="1" u="sng" dirty="0">
                <a:solidFill>
                  <a:srgbClr val="FF0000"/>
                </a:solidFill>
              </a:rPr>
              <a:t>Devo digitalizar todo o dossiê? Não</a:t>
            </a:r>
            <a:endParaRPr lang="pt-BR" sz="2400" i="1" dirty="0"/>
          </a:p>
          <a:p>
            <a:pPr lvl="1"/>
            <a:endParaRPr lang="pt-BR" sz="2000" dirty="0"/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2" name="Imagem 30">
            <a:extLst>
              <a:ext uri="{FF2B5EF4-FFF2-40B4-BE49-F238E27FC236}">
                <a16:creationId xmlns:a16="http://schemas.microsoft.com/office/drawing/2014/main" id="{C2E3393B-BDF4-4279-9AC1-9E9FB4FFE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923" y="241194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32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09897" y="786326"/>
            <a:ext cx="1139160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PRINCIPAIS DÚVIDAS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dirty="0"/>
              <a:t>Quais documentos devo digitalizar? (cont. 3)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Laudo médico de aposentadoria por invalidez e acidente em serviço e justificativa de impossibilidade de readaptação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Decisão judicial concessória de aposentadoria/pensão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Certidão de exercício de tempo exclusivo do magistério para aposentadorias especiais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Parecer jurídico da aposentadoria/pensão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Parecer do controle interno sobre os documentos da aposentadoria/pensão (a partir de 31/03/20);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Doc. Comprobatório da dependência nos casos de pensão (a partir de 31/03/20).</a:t>
            </a:r>
          </a:p>
          <a:p>
            <a:pPr marL="800100" lvl="1" indent="-342900">
              <a:buFontTx/>
              <a:buChar char="-"/>
            </a:pPr>
            <a:endParaRPr lang="pt-BR" sz="2000" dirty="0"/>
          </a:p>
          <a:p>
            <a:pPr marL="800100" lvl="1" indent="-342900">
              <a:buFontTx/>
              <a:buChar char="-"/>
            </a:pPr>
            <a:endParaRPr lang="pt-BR" sz="2000" dirty="0"/>
          </a:p>
          <a:p>
            <a:pPr marL="0" lvl="1"/>
            <a:r>
              <a:rPr lang="pt-BR" sz="2400" b="1" u="sng" dirty="0">
                <a:solidFill>
                  <a:srgbClr val="FF0000"/>
                </a:solidFill>
              </a:rPr>
              <a:t>Devo digitalizar todo o dossiê? Não</a:t>
            </a:r>
            <a:endParaRPr lang="pt-BR" sz="2400" i="1" dirty="0"/>
          </a:p>
          <a:p>
            <a:pPr lvl="1"/>
            <a:endParaRPr lang="pt-BR" sz="2000" dirty="0"/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" name="Imagem 30">
            <a:extLst>
              <a:ext uri="{FF2B5EF4-FFF2-40B4-BE49-F238E27FC236}">
                <a16:creationId xmlns:a16="http://schemas.microsoft.com/office/drawing/2014/main" id="{916E30DC-79A3-46F1-B026-F915A5D0F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923" y="390244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855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09897" y="786326"/>
            <a:ext cx="1139160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PRINCIPAIS DÚVIDAS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dirty="0"/>
              <a:t>Preciso informar os dados do registro de admissão dos servidores?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Sim, somente para servidores efetivos admitidos a partir de 1989.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Para servidores comissionados, precisa dos dados do registro? Não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Como faço para consultar se o servidor possui registro no TCMGO? </a:t>
            </a:r>
          </a:p>
          <a:p>
            <a:pPr lvl="1"/>
            <a:r>
              <a:rPr lang="pt-BR" sz="2000" dirty="0"/>
              <a:t>	Pelo site: </a:t>
            </a:r>
            <a:r>
              <a:rPr lang="pt-BR" sz="2000" dirty="0">
                <a:hlinkClick r:id="rId3"/>
              </a:rPr>
              <a:t>https://www.tcm.go.gov.br/site/transparencia/consulta-de-contratos-de-pessoal/</a:t>
            </a:r>
            <a:endParaRPr lang="pt-BR" sz="2000" dirty="0"/>
          </a:p>
          <a:p>
            <a:pPr marL="800100" lvl="1" indent="-342900">
              <a:buFontTx/>
              <a:buChar char="-"/>
            </a:pPr>
            <a:r>
              <a:rPr lang="pt-BR" sz="2000" dirty="0"/>
              <a:t>Consultei e o servidor efetivo admitido a partir de 1989 não possui registro, como faço?</a:t>
            </a:r>
          </a:p>
          <a:p>
            <a:pPr lvl="2"/>
            <a:r>
              <a:rPr lang="pt-BR" sz="2000" dirty="0"/>
              <a:t>Deve protocolar fisicamente um processo de admissão para fins de registro.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Quais documentos necessários?</a:t>
            </a:r>
          </a:p>
          <a:p>
            <a:pPr marL="1371600" lvl="2" indent="-457200">
              <a:buAutoNum type="arabicPeriod"/>
            </a:pPr>
            <a:r>
              <a:rPr lang="pt-BR" sz="2000" dirty="0"/>
              <a:t>Ato de nomeação;</a:t>
            </a:r>
          </a:p>
          <a:p>
            <a:pPr marL="1371600" lvl="2" indent="-457200">
              <a:buAutoNum type="arabicPeriod"/>
            </a:pPr>
            <a:r>
              <a:rPr lang="pt-BR" sz="2000" dirty="0"/>
              <a:t>Documentos pessoais (RG e CPF);</a:t>
            </a:r>
          </a:p>
          <a:p>
            <a:pPr marL="1371600" lvl="2" indent="-457200">
              <a:buAutoNum type="arabicPeriod"/>
            </a:pPr>
            <a:r>
              <a:rPr lang="pt-BR" sz="2000" dirty="0"/>
              <a:t>Edital de concurso público;</a:t>
            </a:r>
          </a:p>
          <a:p>
            <a:pPr marL="1371600" lvl="2" indent="-457200">
              <a:buAutoNum type="arabicPeriod"/>
            </a:pPr>
            <a:r>
              <a:rPr lang="pt-BR" sz="2000" dirty="0"/>
              <a:t>Termo de homologação do concurso;</a:t>
            </a:r>
          </a:p>
          <a:p>
            <a:pPr marL="1371600" lvl="2" indent="-457200">
              <a:buAutoNum type="arabicPeriod"/>
            </a:pPr>
            <a:r>
              <a:rPr lang="pt-BR" sz="2000" dirty="0"/>
              <a:t>Resolução/Acórdão que julgou o concurso (se souber).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Não tenho os dados do registro, posso inventar algum dado? (ex. 00000/00 ou 99999/99)</a:t>
            </a:r>
          </a:p>
          <a:p>
            <a:pPr lvl="1"/>
            <a:r>
              <a:rPr lang="pt-BR" sz="2000" dirty="0"/>
              <a:t>	Não, o </a:t>
            </a:r>
            <a:r>
              <a:rPr lang="pt-BR" sz="2000" dirty="0" err="1"/>
              <a:t>Colare</a:t>
            </a:r>
            <a:r>
              <a:rPr lang="pt-BR" sz="2000" dirty="0"/>
              <a:t> cruzará as informações e a informar dado errado ao TCMGO é fato gerador de multa.</a:t>
            </a: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0" name="Imagem 30">
            <a:extLst>
              <a:ext uri="{FF2B5EF4-FFF2-40B4-BE49-F238E27FC236}">
                <a16:creationId xmlns:a16="http://schemas.microsoft.com/office/drawing/2014/main" id="{559FCBC7-ED33-4152-97B0-59B96192F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845" y="241194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04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09897" y="786326"/>
            <a:ext cx="1139160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PRINCIPAIS DÚVIDAS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400" dirty="0"/>
              <a:t>Posso continuar a pagar os servidores com cheque?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O </a:t>
            </a:r>
            <a:r>
              <a:rPr lang="pt-BR" sz="2000" dirty="0" err="1"/>
              <a:t>Colare</a:t>
            </a:r>
            <a:r>
              <a:rPr lang="pt-BR" sz="2000" dirty="0"/>
              <a:t> Pessoal não é compatível com pagamento em cheque, somente remessa bancária, posto que é necessário o envio do arquivo de remessa e retorno bancários.</a:t>
            </a:r>
          </a:p>
          <a:p>
            <a:pPr marL="800100" lvl="1" indent="-342900">
              <a:buFontTx/>
              <a:buChar char="-"/>
            </a:pPr>
            <a:r>
              <a:rPr lang="pt-BR" sz="2000" dirty="0"/>
              <a:t>E se o gestor insistir em pagar desta maneira?</a:t>
            </a:r>
          </a:p>
          <a:p>
            <a:pPr lvl="2"/>
            <a:r>
              <a:rPr lang="pt-BR" sz="2000" dirty="0"/>
              <a:t>O TCMGO irá cruzar as informações dos arquivos com as informações da folha e caso haja divergência de valores, poderá instaurar uma fiscalização da folha de pagamento.</a:t>
            </a:r>
          </a:p>
          <a:p>
            <a:pPr lvl="2"/>
            <a:r>
              <a:rPr lang="pt-BR" sz="2000" dirty="0"/>
              <a:t>O gestor pode ser multado por ter escolhido uma forma que ofende os princípios da moralidade, impessoalidade eficiência, economicidade e </a:t>
            </a:r>
            <a:r>
              <a:rPr lang="pt-BR" sz="2000" dirty="0" err="1"/>
              <a:t>sindicabilidade</a:t>
            </a:r>
            <a:r>
              <a:rPr lang="pt-BR" sz="2000"/>
              <a:t>.</a:t>
            </a:r>
            <a:endParaRPr lang="pt-BR" sz="2000" dirty="0"/>
          </a:p>
          <a:p>
            <a:pPr marL="800100" lvl="1" indent="-342900">
              <a:buFontTx/>
              <a:buChar char="-"/>
            </a:pPr>
            <a:endParaRPr lang="pt-BR" sz="2000" dirty="0"/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4" name="Imagem 30">
            <a:extLst>
              <a:ext uri="{FF2B5EF4-FFF2-40B4-BE49-F238E27FC236}">
                <a16:creationId xmlns:a16="http://schemas.microsoft.com/office/drawing/2014/main" id="{D24B689E-1632-4929-A619-C7703B03B4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7592" y="241194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505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324967" y="2902308"/>
            <a:ext cx="55625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/>
              <a:t>DÚVIDAS?</a:t>
            </a:r>
          </a:p>
          <a:p>
            <a:pPr algn="ctr"/>
            <a:endParaRPr lang="pt-BR" sz="4400" b="1" dirty="0"/>
          </a:p>
          <a:p>
            <a:pPr algn="ctr"/>
            <a:r>
              <a:rPr lang="pt-BR" sz="4400" b="1" dirty="0"/>
              <a:t>OBRIGADO</a:t>
            </a:r>
          </a:p>
          <a:p>
            <a:endParaRPr lang="pt-BR" sz="2800" b="1" dirty="0"/>
          </a:p>
          <a:p>
            <a:pPr algn="ctr"/>
            <a:r>
              <a:rPr lang="pt-BR" sz="2000" b="1" dirty="0"/>
              <a:t>Mais informações sobre o Colare Pessoal:</a:t>
            </a:r>
          </a:p>
          <a:p>
            <a:pPr algn="ctr"/>
            <a:r>
              <a:rPr lang="pt-BR" sz="2000" dirty="0">
                <a:hlinkClick r:id="rId3"/>
              </a:rPr>
              <a:t>https://www.tcm.go.gov.br/colare-pessoal/</a:t>
            </a:r>
            <a:endParaRPr lang="pt-BR" sz="2800" b="1" dirty="0"/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717846" y="1239139"/>
            <a:ext cx="643479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400" i="1" dirty="0"/>
              <a:t>“</a:t>
            </a:r>
            <a:r>
              <a:rPr lang="pt-BR" sz="2000" dirty="0"/>
              <a:t>“Recria tua vida, sempre, sempre. Remove pedras e planta roseiras e faz doces. Recomeça.”</a:t>
            </a:r>
            <a:endParaRPr lang="pt-BR" sz="2000" i="1" dirty="0"/>
          </a:p>
          <a:p>
            <a:pPr algn="r"/>
            <a:r>
              <a:rPr lang="pt-BR" dirty="0"/>
              <a:t>(Cora Coralina)</a:t>
            </a:r>
          </a:p>
        </p:txBody>
      </p:sp>
      <p:pic>
        <p:nvPicPr>
          <p:cNvPr id="24578" name="Imagem 30">
            <a:extLst>
              <a:ext uri="{FF2B5EF4-FFF2-40B4-BE49-F238E27FC236}">
                <a16:creationId xmlns:a16="http://schemas.microsoft.com/office/drawing/2014/main" id="{B13599D2-6FF3-4D4C-8F6E-824C74D3C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923" y="323598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114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09898" y="1160205"/>
            <a:ext cx="998159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OBJETIVOS DO COLARE PESSOAL</a:t>
            </a:r>
          </a:p>
          <a:p>
            <a:endParaRPr lang="pt-BR" sz="1200" b="1" dirty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800" dirty="0"/>
              <a:t>Modernização da administração pública;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800" dirty="0"/>
              <a:t>Maior segurança para os gestores e responsáveis, especialmente para o servidor, Prefeito, Secretários, o RH e para o RPPS, em relação à gestão de pessoal;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800" dirty="0"/>
              <a:t>Prevenção de irregularidades.</a:t>
            </a: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492" y="1160205"/>
            <a:ext cx="885520" cy="885520"/>
          </a:xfrm>
          <a:prstGeom prst="rect">
            <a:avLst/>
          </a:prstGeom>
        </p:spPr>
      </p:pic>
      <p:pic>
        <p:nvPicPr>
          <p:cNvPr id="3074" name="Imagem 30">
            <a:extLst>
              <a:ext uri="{FF2B5EF4-FFF2-40B4-BE49-F238E27FC236}">
                <a16:creationId xmlns:a16="http://schemas.microsoft.com/office/drawing/2014/main" id="{D4965814-AAD3-4A54-B9B1-DC83BCB91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923" y="190841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314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09898" y="1160205"/>
            <a:ext cx="998159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OBJETIVOS DO COLARE PESSOAL</a:t>
            </a:r>
          </a:p>
          <a:p>
            <a:endParaRPr lang="pt-BR" sz="1200" b="1" dirty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800" dirty="0"/>
              <a:t>Modernização da administração pública;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800" dirty="0"/>
              <a:t>Maior segurança para os gestores e responsáveis, especialmente para o servidor, Prefeito, Secretários, o RH e para o RPPS, em relação à gestão de pessoal;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800" dirty="0"/>
              <a:t>Prevenção de irregularidades.</a:t>
            </a: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492" y="1160205"/>
            <a:ext cx="885520" cy="885520"/>
          </a:xfrm>
          <a:prstGeom prst="rect">
            <a:avLst/>
          </a:prstGeom>
        </p:spPr>
      </p:pic>
      <p:pic>
        <p:nvPicPr>
          <p:cNvPr id="4098" name="Imagem 30">
            <a:extLst>
              <a:ext uri="{FF2B5EF4-FFF2-40B4-BE49-F238E27FC236}">
                <a16:creationId xmlns:a16="http://schemas.microsoft.com/office/drawing/2014/main" id="{B189F111-C353-4F8C-9CC7-0E0193A23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923" y="158791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00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24198" y="1087501"/>
            <a:ext cx="5483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COMO VAI FUNCIONAR O COLARE:</a:t>
            </a: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66" y="1525099"/>
            <a:ext cx="11086734" cy="481122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9354898" y="5742773"/>
            <a:ext cx="2507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u="sng" dirty="0">
                <a:solidFill>
                  <a:srgbClr val="FF0000"/>
                </a:solidFill>
              </a:rPr>
              <a:t>NÃO HÁ ENVIO MANUAL</a:t>
            </a:r>
          </a:p>
        </p:txBody>
      </p:sp>
      <p:pic>
        <p:nvPicPr>
          <p:cNvPr id="5122" name="Imagem 30">
            <a:extLst>
              <a:ext uri="{FF2B5EF4-FFF2-40B4-BE49-F238E27FC236}">
                <a16:creationId xmlns:a16="http://schemas.microsoft.com/office/drawing/2014/main" id="{397E4192-74ED-42B4-B217-920F64A50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6000" y="349813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04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24198" y="1025634"/>
            <a:ext cx="10793725" cy="5393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PASSOS PARA IMPLEMENTAÇÃO DO COLARE</a:t>
            </a:r>
          </a:p>
          <a:p>
            <a:endParaRPr lang="pt-BR" sz="1050" b="1" dirty="0"/>
          </a:p>
          <a:p>
            <a:pPr>
              <a:lnSpc>
                <a:spcPct val="150000"/>
              </a:lnSpc>
            </a:pPr>
            <a:r>
              <a:rPr lang="pt-BR" sz="2400" b="1" dirty="0"/>
              <a:t>1º PASSO – O GESTOR SE CADASTRAR NO SISTEMA PASSAPORTE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Passaporte é a ferramenta centralizada de cadastro e controle de acesso aos sistemas da plataforma tecnológica do TCMGO.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Integrado às bases da Receita Federal do Brasil e Tribunal Regional Eleitoral, permite acesso seguro para gestão cadastral 100% eletrônica dos agentes públicos e das unidades gestoras e orçamentárias da administração municipal.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Todo processo de credenciamento se dará 100% online, sem necessidade de deslocamentos ou papéis.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Mais informações: </a:t>
            </a:r>
            <a:r>
              <a:rPr lang="pt-BR" sz="2000" dirty="0">
                <a:hlinkClick r:id="rId3"/>
              </a:rPr>
              <a:t>https://www.tcm.go.gov.br/passaporte/</a:t>
            </a:r>
            <a:r>
              <a:rPr lang="pt-BR" sz="2000" dirty="0"/>
              <a:t> e Superintendência de Gestão Técnica do TCMGO (SGT) – (62) 3216-6289.</a:t>
            </a: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CMGO Passapor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5342" y="1350949"/>
            <a:ext cx="2308478" cy="882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Imagem 30">
            <a:extLst>
              <a:ext uri="{FF2B5EF4-FFF2-40B4-BE49-F238E27FC236}">
                <a16:creationId xmlns:a16="http://schemas.microsoft.com/office/drawing/2014/main" id="{954244B3-1803-4241-900B-43DD9DD46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923" y="396128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994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24198" y="1025634"/>
            <a:ext cx="101870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2º PASSO – FAZER OS CURSOS SOBRE O COLARE PESSOAL NO SITE DO TCMGO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Cursos 100% à distância (</a:t>
            </a:r>
            <a:r>
              <a:rPr lang="pt-BR" sz="2000" dirty="0" err="1"/>
              <a:t>EaD</a:t>
            </a:r>
            <a:r>
              <a:rPr lang="pt-BR" sz="2000" dirty="0"/>
              <a:t>) e gratuitos.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b="1" dirty="0"/>
              <a:t>10 (dez)</a:t>
            </a:r>
            <a:r>
              <a:rPr lang="pt-BR" sz="2000" dirty="0"/>
              <a:t> cursos abordando </a:t>
            </a:r>
            <a:r>
              <a:rPr lang="pt-BR" sz="2000" u="sng" dirty="0"/>
              <a:t>todos os layouts</a:t>
            </a:r>
            <a:r>
              <a:rPr lang="pt-BR" sz="2000" dirty="0"/>
              <a:t> do </a:t>
            </a:r>
            <a:r>
              <a:rPr lang="pt-BR" sz="2000" dirty="0" err="1"/>
              <a:t>Colare</a:t>
            </a:r>
            <a:r>
              <a:rPr lang="pt-BR" sz="2000" dirty="0"/>
              <a:t> Pessoal e outros </a:t>
            </a:r>
            <a:r>
              <a:rPr lang="pt-BR" sz="2000" b="1" dirty="0"/>
              <a:t>2 (dois)</a:t>
            </a:r>
            <a:r>
              <a:rPr lang="pt-BR" sz="2000" dirty="0"/>
              <a:t> cursos explicando questões técnicas de informática.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Voltados a todos que lidem com o </a:t>
            </a:r>
            <a:r>
              <a:rPr lang="pt-BR" sz="2000" dirty="0" err="1"/>
              <a:t>Colare</a:t>
            </a:r>
            <a:r>
              <a:rPr lang="pt-BR" sz="2000" dirty="0"/>
              <a:t> Pessoal, servidores públicos, prestadores de serviço e sociedade em geral.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Inscrição pelo site do TCMGO no link da Escola de Contas: </a:t>
            </a:r>
            <a:r>
              <a:rPr lang="pt-BR" sz="2000" dirty="0">
                <a:hlinkClick r:id="rId3"/>
              </a:rPr>
              <a:t>http://tcm.go.gov.br/sophos/</a:t>
            </a:r>
            <a:endParaRPr lang="pt-BR" sz="2000" dirty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Acesso pela plataforma </a:t>
            </a:r>
            <a:r>
              <a:rPr lang="pt-BR" sz="2000" dirty="0" err="1"/>
              <a:t>EaD</a:t>
            </a:r>
            <a:r>
              <a:rPr lang="pt-BR" sz="2000" dirty="0"/>
              <a:t>: </a:t>
            </a:r>
            <a:r>
              <a:rPr lang="pt-BR" sz="2000" dirty="0">
                <a:hlinkClick r:id="rId4"/>
              </a:rPr>
              <a:t>https://portal.tcm.go.gov.br/ead/</a:t>
            </a:r>
            <a:endParaRPr lang="pt-BR" sz="2000" dirty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Fórum para tirar dúvidas e manter contato com outros usuários.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Mais informações: Escola de Contas do TCMGO– (62) 3216-6204.</a:t>
            </a: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102" y="5656861"/>
            <a:ext cx="1434611" cy="574983"/>
          </a:xfrm>
          <a:prstGeom prst="rect">
            <a:avLst/>
          </a:prstGeom>
        </p:spPr>
      </p:pic>
      <p:pic>
        <p:nvPicPr>
          <p:cNvPr id="7170" name="Imagem 30">
            <a:extLst>
              <a:ext uri="{FF2B5EF4-FFF2-40B4-BE49-F238E27FC236}">
                <a16:creationId xmlns:a16="http://schemas.microsoft.com/office/drawing/2014/main" id="{E5757101-794C-4B46-9791-27F5C3AB6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904" y="302639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104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83520" y="845446"/>
            <a:ext cx="10916817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3º PASSO – EXIGIR DAS EMPRESAS DE INFORMÁTICA A ATUALIZAÇÃO DO SISTEMA DO MUNICÍPIO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O </a:t>
            </a:r>
            <a:r>
              <a:rPr lang="pt-BR" sz="2000" dirty="0" err="1"/>
              <a:t>Colare</a:t>
            </a:r>
            <a:r>
              <a:rPr lang="pt-BR" sz="2000" dirty="0"/>
              <a:t> Pessoal é a penas a plataforma de recepção das informações, os dados são inseridos pela empresa de software de gestão de pessoal dos municípios.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A atualização significa a inclusão de novos campos e regras exigidas pelo </a:t>
            </a:r>
            <a:r>
              <a:rPr lang="pt-BR" sz="2000" dirty="0" err="1"/>
              <a:t>Colare</a:t>
            </a:r>
            <a:r>
              <a:rPr lang="pt-BR" sz="2000" dirty="0"/>
              <a:t> Pessoal.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Muita informação já tinha no sistema antigo (analisador web), então não é começar do zero, mas apenas acrescentar novos campos e regras ao sistema.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Sem a atualização dos sistema do município, não tem onde ir inserindo as novas informações do </a:t>
            </a:r>
            <a:r>
              <a:rPr lang="pt-BR" sz="2000" dirty="0" err="1"/>
              <a:t>Colare</a:t>
            </a:r>
            <a:r>
              <a:rPr lang="pt-BR" sz="2000" dirty="0"/>
              <a:t> Pessoal.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Se não atualizar e atrasar o envio, não vai ser a empresa que vai chamada a dar explicações, mas sim o gestor responsável.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Mais informações: Empresa de software de gestão de pessoal do município.</a:t>
            </a: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Imagem 30">
            <a:extLst>
              <a:ext uri="{FF2B5EF4-FFF2-40B4-BE49-F238E27FC236}">
                <a16:creationId xmlns:a16="http://schemas.microsoft.com/office/drawing/2014/main" id="{6286A689-ED77-456D-B3FD-4EDF242EA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1780" y="241194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150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5" y="323598"/>
            <a:ext cx="6125105" cy="6273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83520" y="1012500"/>
            <a:ext cx="1091681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4º PASSO – LEVANTAR AS INFORMAÇÕES NOVAS QUE SERÃO EXIGIDAS NO COLARE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Depois que a empresa atualizar o software, vai ficar mais fácil visualizar quais informações novas serão exigidas pelo </a:t>
            </a:r>
            <a:r>
              <a:rPr lang="pt-BR" sz="2000" dirty="0" err="1"/>
              <a:t>Colare</a:t>
            </a:r>
            <a:r>
              <a:rPr lang="pt-BR" sz="2000" dirty="0"/>
              <a:t> Pessoal.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É preciso levantar as diferenças entre o layout antigo e o atual (ex. agora no cadastro de admitidos até 2020 será exigido os dados registro do servidor no TCMGO, que antes não era exigido).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Paralelamente, os cursos à distâncias oferecidos pelo TCMGO também informam como são os layouts do </a:t>
            </a:r>
            <a:r>
              <a:rPr lang="pt-BR" sz="2000" dirty="0" err="1"/>
              <a:t>Colare</a:t>
            </a:r>
            <a:r>
              <a:rPr lang="pt-BR" sz="2000" dirty="0"/>
              <a:t> Pessoal.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Os novos layouts também serão disponibilizados em PDF no link: </a:t>
            </a:r>
            <a:r>
              <a:rPr lang="pt-BR" sz="2000" dirty="0">
                <a:hlinkClick r:id="rId3"/>
              </a:rPr>
              <a:t>https://www.tcm.go.gov.br/colare-pessoal/</a:t>
            </a:r>
            <a:r>
              <a:rPr lang="pt-BR" sz="2000" dirty="0"/>
              <a:t>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Após levantar o que será exigido a partir de agora, será mais fácil planejar o próximo passo.</a:t>
            </a:r>
          </a:p>
        </p:txBody>
      </p:sp>
      <p:pic>
        <p:nvPicPr>
          <p:cNvPr id="4" name="Picture 2" descr="TCMGO Envio de Dad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77" y="110676"/>
            <a:ext cx="1094679" cy="79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Imagem 30">
            <a:extLst>
              <a:ext uri="{FF2B5EF4-FFF2-40B4-BE49-F238E27FC236}">
                <a16:creationId xmlns:a16="http://schemas.microsoft.com/office/drawing/2014/main" id="{6C035591-6226-4633-B607-4B920ED30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923" y="252023"/>
            <a:ext cx="1536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038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5708</TotalTime>
  <Words>2721</Words>
  <Application>Microsoft Office PowerPoint</Application>
  <PresentationFormat>Widescreen</PresentationFormat>
  <Paragraphs>228</Paragraphs>
  <Slides>24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Academy Engraved LET</vt:lpstr>
      <vt:lpstr>Arial</vt:lpstr>
      <vt:lpstr>Calibri</vt:lpstr>
      <vt:lpstr>Calibri Light</vt:lpstr>
      <vt:lpstr>Tema do Office</vt:lpstr>
      <vt:lpstr>        COLARE PESSOAL Passos para adequação   Secretaria de Atos de Pessoal  2020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SAP</dc:creator>
  <cp:lastModifiedBy>Meire Andrade</cp:lastModifiedBy>
  <cp:revision>269</cp:revision>
  <cp:lastPrinted>2019-03-13T17:27:50Z</cp:lastPrinted>
  <dcterms:created xsi:type="dcterms:W3CDTF">2018-10-05T12:21:26Z</dcterms:created>
  <dcterms:modified xsi:type="dcterms:W3CDTF">2020-01-29T12:09:00Z</dcterms:modified>
</cp:coreProperties>
</file>